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4036D-1CA4-433E-B6C5-5C9BFDAD1ED4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4EEA-453D-484C-A25F-F862DDCB29D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386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4036D-1CA4-433E-B6C5-5C9BFDAD1ED4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4EEA-453D-484C-A25F-F862DDCB29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68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4036D-1CA4-433E-B6C5-5C9BFDAD1ED4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4EEA-453D-484C-A25F-F862DDCB29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965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79512" y="299140"/>
            <a:ext cx="10972800" cy="685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Title Styling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9512" y="6673685"/>
            <a:ext cx="660459" cy="194684"/>
          </a:xfrm>
          <a:prstGeom prst="rect">
            <a:avLst/>
          </a:prstGeom>
        </p:spPr>
        <p:txBody>
          <a:bodyPr vert="horz" lIns="91440" tIns="0" rIns="91440" bIns="45720" rtlCol="0" anchor="ctr"/>
          <a:lstStyle>
            <a:lvl1pPr algn="l">
              <a:defRPr sz="800" b="0">
                <a:solidFill>
                  <a:schemeClr val="bg1"/>
                </a:solidFill>
              </a:defRPr>
            </a:lvl1pPr>
          </a:lstStyle>
          <a:p>
            <a:fld id="{D372AB51-BDCC-4F95-83CF-1CBB2D34E9E5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idx="1" hasCustomPrompt="1"/>
          </p:nvPr>
        </p:nvSpPr>
        <p:spPr>
          <a:xfrm>
            <a:off x="579512" y="1406333"/>
            <a:ext cx="10972800" cy="46214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342900" indent="-342900">
              <a:buClr>
                <a:schemeClr val="accent4"/>
              </a:buClr>
              <a:buFont typeface="Arial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 marL="638175" indent="-342900">
              <a:buClr>
                <a:schemeClr val="accent4"/>
              </a:buClr>
              <a:buFont typeface="Arial"/>
              <a:buChar char="•"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 marL="922338" indent="-342900">
              <a:buClr>
                <a:schemeClr val="accent4"/>
              </a:buClr>
              <a:buFont typeface="Arial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 marL="1189038" indent="-342900">
              <a:buClr>
                <a:schemeClr val="accent4"/>
              </a:buClr>
              <a:buFont typeface="Arial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5pPr>
          </a:lstStyle>
          <a:p>
            <a:pPr marL="295275" lvl="2" indent="-295275">
              <a:buNone/>
            </a:pPr>
            <a:r>
              <a:rPr lang="en-US" sz="2400" dirty="0" smtClean="0">
                <a:solidFill>
                  <a:schemeClr val="accent4"/>
                </a:solidFill>
              </a:rPr>
              <a:t>Heading One Style </a:t>
            </a:r>
          </a:p>
          <a:p>
            <a:pPr marL="295275" lvl="2" indent="-295275"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Body content, 18pt Segoe UI (gray)</a:t>
            </a:r>
          </a:p>
          <a:p>
            <a:pPr marL="295275" lvl="2" indent="-295275">
              <a:buNone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95275" lvl="2" indent="-295275">
              <a:buNone/>
            </a:pPr>
            <a:r>
              <a:rPr lang="en-US" sz="2000" dirty="0" smtClean="0">
                <a:solidFill>
                  <a:schemeClr val="accent6"/>
                </a:solidFill>
              </a:rPr>
              <a:t>Heading Two Style</a:t>
            </a:r>
          </a:p>
          <a:p>
            <a:pPr marL="295275" lvl="2" indent="-295275"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Body content, 18pt Segoe UI (gray)</a:t>
            </a:r>
          </a:p>
          <a:p>
            <a:pPr marL="295275" lvl="2" indent="-295275">
              <a:buNone/>
            </a:pPr>
            <a:endParaRPr lang="en-US" sz="2000" dirty="0" smtClean="0">
              <a:solidFill>
                <a:schemeClr val="accent3"/>
              </a:solidFill>
            </a:endParaRPr>
          </a:p>
          <a:p>
            <a:pPr marL="295275" lvl="2" indent="-295275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HEADING THREE STYLE</a:t>
            </a:r>
          </a:p>
          <a:p>
            <a:pPr marL="295275" lvl="2" indent="-295275">
              <a:buNone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Body content, 18pt Segoe UI (gray)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8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4036D-1CA4-433E-B6C5-5C9BFDAD1ED4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4EEA-453D-484C-A25F-F862DDCB29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858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4036D-1CA4-433E-B6C5-5C9BFDAD1ED4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4EEA-453D-484C-A25F-F862DDCB29D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8609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4036D-1CA4-433E-B6C5-5C9BFDAD1ED4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4EEA-453D-484C-A25F-F862DDCB29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533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4036D-1CA4-433E-B6C5-5C9BFDAD1ED4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4EEA-453D-484C-A25F-F862DDCB29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8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4036D-1CA4-433E-B6C5-5C9BFDAD1ED4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4EEA-453D-484C-A25F-F862DDCB29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610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4036D-1CA4-433E-B6C5-5C9BFDAD1ED4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4EEA-453D-484C-A25F-F862DDCB29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82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794036D-1CA4-433E-B6C5-5C9BFDAD1ED4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6370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884EEA-453D-484C-A25F-F862DDCB29D6}" type="slidenum">
              <a:rPr lang="en-US" smtClean="0">
                <a:solidFill>
                  <a:srgbClr val="637052"/>
                </a:solidFill>
              </a:rPr>
              <a:pPr/>
              <a:t>‹#›</a:t>
            </a:fld>
            <a:endParaRPr lang="en-US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410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4036D-1CA4-433E-B6C5-5C9BFDAD1ED4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84EEA-453D-484C-A25F-F862DDCB29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834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794036D-1CA4-433E-B6C5-5C9BFDAD1ED4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A884EEA-453D-484C-A25F-F862DDCB29D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9862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Aggregate Query Review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Coder girl</a:t>
            </a:r>
          </a:p>
          <a:p>
            <a:r>
              <a:rPr lang="en-US" dirty="0" smtClean="0"/>
              <a:t>11/2/2016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392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Aggregate Queries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293244" y="2052209"/>
          <a:ext cx="296320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594"/>
                <a:gridCol w="989711"/>
                <a:gridCol w="10768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692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81233" y="1898204"/>
          <a:ext cx="296320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594"/>
                <a:gridCol w="989711"/>
                <a:gridCol w="10768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/>
          </p:nvPr>
        </p:nvGraphicFramePr>
        <p:xfrm>
          <a:off x="4466238" y="1088381"/>
          <a:ext cx="296320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594"/>
                <a:gridCol w="989711"/>
                <a:gridCol w="10768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>
            <p:extLst/>
          </p:nvPr>
        </p:nvGraphicFramePr>
        <p:xfrm>
          <a:off x="4470358" y="3259053"/>
          <a:ext cx="296320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594"/>
                <a:gridCol w="989711"/>
                <a:gridCol w="10768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3"/>
          <p:cNvGraphicFramePr>
            <a:graphicFrameLocks/>
          </p:cNvGraphicFramePr>
          <p:nvPr>
            <p:extLst/>
          </p:nvPr>
        </p:nvGraphicFramePr>
        <p:xfrm>
          <a:off x="4453881" y="4585345"/>
          <a:ext cx="296320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594"/>
                <a:gridCol w="989711"/>
                <a:gridCol w="10768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3196281" y="2496757"/>
            <a:ext cx="1079157" cy="2141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286896" y="3517557"/>
            <a:ext cx="897925" cy="6590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286896" y="4485504"/>
            <a:ext cx="815546" cy="1729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808590" y="311933"/>
            <a:ext cx="255839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Group by </a:t>
            </a:r>
            <a:r>
              <a:rPr lang="en-US" sz="2800" dirty="0" err="1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CustID</a:t>
            </a:r>
            <a:endParaRPr lang="en-US" sz="2800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42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181233" y="1898204"/>
          <a:ext cx="296320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594"/>
                <a:gridCol w="989711"/>
                <a:gridCol w="10768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/>
          </p:nvPr>
        </p:nvGraphicFramePr>
        <p:xfrm>
          <a:off x="4466238" y="1088381"/>
          <a:ext cx="296320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594"/>
                <a:gridCol w="989711"/>
                <a:gridCol w="10768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>
            <p:extLst/>
          </p:nvPr>
        </p:nvGraphicFramePr>
        <p:xfrm>
          <a:off x="4470358" y="3259053"/>
          <a:ext cx="296320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594"/>
                <a:gridCol w="989711"/>
                <a:gridCol w="10768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3"/>
          <p:cNvGraphicFramePr>
            <a:graphicFrameLocks/>
          </p:cNvGraphicFramePr>
          <p:nvPr>
            <p:extLst/>
          </p:nvPr>
        </p:nvGraphicFramePr>
        <p:xfrm>
          <a:off x="4453881" y="4585345"/>
          <a:ext cx="296320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594"/>
                <a:gridCol w="989711"/>
                <a:gridCol w="10768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3196281" y="2496757"/>
            <a:ext cx="1079157" cy="2141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286896" y="3517557"/>
            <a:ext cx="897925" cy="6590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286896" y="4485504"/>
            <a:ext cx="815546" cy="1729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950182" y="328409"/>
            <a:ext cx="77250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Apply any aggregate functions: SUM, AVG, COUNT…</a:t>
            </a:r>
            <a:endParaRPr lang="en-US" sz="2800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25946" y="1573427"/>
            <a:ext cx="21266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COUNT(</a:t>
            </a:r>
            <a:r>
              <a:rPr lang="en-US" dirty="0" err="1">
                <a:solidFill>
                  <a:srgbClr val="000000"/>
                </a:solidFill>
              </a:rPr>
              <a:t>OrderID</a:t>
            </a:r>
            <a:r>
              <a:rPr lang="en-US" dirty="0">
                <a:solidFill>
                  <a:srgbClr val="000000"/>
                </a:solidFill>
              </a:rPr>
              <a:t>) = 4</a:t>
            </a:r>
          </a:p>
          <a:p>
            <a:r>
              <a:rPr lang="en-US" dirty="0">
                <a:solidFill>
                  <a:srgbClr val="000000"/>
                </a:solidFill>
              </a:rPr>
              <a:t>SUM(</a:t>
            </a:r>
            <a:r>
              <a:rPr lang="en-US" dirty="0" err="1">
                <a:solidFill>
                  <a:srgbClr val="000000"/>
                </a:solidFill>
              </a:rPr>
              <a:t>TotalDue</a:t>
            </a:r>
            <a:r>
              <a:rPr lang="en-US" dirty="0">
                <a:solidFill>
                  <a:srgbClr val="000000"/>
                </a:solidFill>
              </a:rPr>
              <a:t>) =315</a:t>
            </a:r>
          </a:p>
          <a:p>
            <a:r>
              <a:rPr lang="en-US" dirty="0">
                <a:solidFill>
                  <a:srgbClr val="000000"/>
                </a:solidFill>
              </a:rPr>
              <a:t>MAX(</a:t>
            </a:r>
            <a:r>
              <a:rPr lang="en-US" dirty="0" err="1">
                <a:solidFill>
                  <a:srgbClr val="000000"/>
                </a:solidFill>
              </a:rPr>
              <a:t>OrderID</a:t>
            </a:r>
            <a:r>
              <a:rPr lang="en-US" dirty="0">
                <a:solidFill>
                  <a:srgbClr val="000000"/>
                </a:solidFill>
              </a:rPr>
              <a:t>) = 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25946" y="3325647"/>
            <a:ext cx="21266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COUNT(</a:t>
            </a:r>
            <a:r>
              <a:rPr lang="en-US" dirty="0" err="1">
                <a:solidFill>
                  <a:srgbClr val="000000"/>
                </a:solidFill>
              </a:rPr>
              <a:t>OrderID</a:t>
            </a:r>
            <a:r>
              <a:rPr lang="en-US" dirty="0">
                <a:solidFill>
                  <a:srgbClr val="000000"/>
                </a:solidFill>
              </a:rPr>
              <a:t>) = 2</a:t>
            </a:r>
          </a:p>
          <a:p>
            <a:r>
              <a:rPr lang="en-US" dirty="0">
                <a:solidFill>
                  <a:srgbClr val="000000"/>
                </a:solidFill>
              </a:rPr>
              <a:t>SUM(</a:t>
            </a:r>
            <a:r>
              <a:rPr lang="en-US" dirty="0" err="1">
                <a:solidFill>
                  <a:srgbClr val="000000"/>
                </a:solidFill>
              </a:rPr>
              <a:t>TotalDue</a:t>
            </a:r>
            <a:r>
              <a:rPr lang="en-US" dirty="0">
                <a:solidFill>
                  <a:srgbClr val="000000"/>
                </a:solidFill>
              </a:rPr>
              <a:t>) =136</a:t>
            </a:r>
          </a:p>
          <a:p>
            <a:r>
              <a:rPr lang="en-US" dirty="0">
                <a:solidFill>
                  <a:srgbClr val="000000"/>
                </a:solidFill>
              </a:rPr>
              <a:t>MAX(</a:t>
            </a:r>
            <a:r>
              <a:rPr lang="en-US" dirty="0" err="1">
                <a:solidFill>
                  <a:srgbClr val="000000"/>
                </a:solidFill>
              </a:rPr>
              <a:t>OrderID</a:t>
            </a:r>
            <a:r>
              <a:rPr lang="en-US" dirty="0">
                <a:solidFill>
                  <a:srgbClr val="000000"/>
                </a:solidFill>
              </a:rPr>
              <a:t>) = 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25946" y="4580238"/>
            <a:ext cx="21266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COUNT(</a:t>
            </a:r>
            <a:r>
              <a:rPr lang="en-US" dirty="0" err="1">
                <a:solidFill>
                  <a:srgbClr val="000000"/>
                </a:solidFill>
              </a:rPr>
              <a:t>OrderID</a:t>
            </a:r>
            <a:r>
              <a:rPr lang="en-US" dirty="0">
                <a:solidFill>
                  <a:srgbClr val="000000"/>
                </a:solidFill>
              </a:rPr>
              <a:t>) = 2</a:t>
            </a:r>
          </a:p>
          <a:p>
            <a:r>
              <a:rPr lang="en-US" dirty="0">
                <a:solidFill>
                  <a:srgbClr val="000000"/>
                </a:solidFill>
              </a:rPr>
              <a:t>SUM(</a:t>
            </a:r>
            <a:r>
              <a:rPr lang="en-US" dirty="0" err="1">
                <a:solidFill>
                  <a:srgbClr val="000000"/>
                </a:solidFill>
              </a:rPr>
              <a:t>TotalDue</a:t>
            </a:r>
            <a:r>
              <a:rPr lang="en-US" dirty="0">
                <a:solidFill>
                  <a:srgbClr val="000000"/>
                </a:solidFill>
              </a:rPr>
              <a:t>) =130</a:t>
            </a:r>
          </a:p>
          <a:p>
            <a:r>
              <a:rPr lang="en-US" dirty="0">
                <a:solidFill>
                  <a:srgbClr val="000000"/>
                </a:solidFill>
              </a:rPr>
              <a:t>MAX(</a:t>
            </a:r>
            <a:r>
              <a:rPr lang="en-US" dirty="0" err="1">
                <a:solidFill>
                  <a:srgbClr val="000000"/>
                </a:solidFill>
              </a:rPr>
              <a:t>OrderID</a:t>
            </a:r>
            <a:r>
              <a:rPr lang="en-US" dirty="0">
                <a:solidFill>
                  <a:srgbClr val="000000"/>
                </a:solidFill>
              </a:rPr>
              <a:t>) = 6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31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81233" y="1898204"/>
          <a:ext cx="296320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594"/>
                <a:gridCol w="989711"/>
                <a:gridCol w="10768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/>
          </p:nvPr>
        </p:nvGraphicFramePr>
        <p:xfrm>
          <a:off x="4466238" y="1088381"/>
          <a:ext cx="296320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594"/>
                <a:gridCol w="989711"/>
                <a:gridCol w="10768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>
            <p:extLst/>
          </p:nvPr>
        </p:nvGraphicFramePr>
        <p:xfrm>
          <a:off x="4470358" y="3259053"/>
          <a:ext cx="296320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594"/>
                <a:gridCol w="989711"/>
                <a:gridCol w="10768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3"/>
          <p:cNvGraphicFramePr>
            <a:graphicFrameLocks/>
          </p:cNvGraphicFramePr>
          <p:nvPr>
            <p:extLst/>
          </p:nvPr>
        </p:nvGraphicFramePr>
        <p:xfrm>
          <a:off x="4453881" y="4585345"/>
          <a:ext cx="296320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594"/>
                <a:gridCol w="989711"/>
                <a:gridCol w="10768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TotalDue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3196281" y="2496757"/>
            <a:ext cx="1079157" cy="2141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286896" y="3517557"/>
            <a:ext cx="897925" cy="6590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286896" y="4485504"/>
            <a:ext cx="815546" cy="1729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8407861" y="303695"/>
            <a:ext cx="359393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Return 1 row per group</a:t>
            </a:r>
            <a:endParaRPr lang="en-US" sz="2800" dirty="0">
              <a:ln w="0"/>
              <a:solidFill>
                <a:srgbClr val="00000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15" name="Content Placeholder 3"/>
          <p:cNvGraphicFramePr>
            <a:graphicFrameLocks/>
          </p:cNvGraphicFramePr>
          <p:nvPr>
            <p:extLst/>
          </p:nvPr>
        </p:nvGraphicFramePr>
        <p:xfrm>
          <a:off x="8536197" y="2496757"/>
          <a:ext cx="3655803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310"/>
                <a:gridCol w="895569"/>
                <a:gridCol w="974462"/>
                <a:gridCol w="97446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CustID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Order</a:t>
                      </a:r>
                      <a:r>
                        <a:rPr lang="en-US" baseline="0" dirty="0" smtClean="0"/>
                        <a:t> Count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Last</a:t>
                      </a:r>
                      <a:r>
                        <a:rPr lang="en-US" baseline="0" dirty="0" smtClean="0"/>
                        <a:t> Order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6" name="Straight Arrow Connector 15"/>
          <p:cNvCxnSpPr>
            <a:endCxn id="15" idx="1"/>
          </p:cNvCxnSpPr>
          <p:nvPr/>
        </p:nvCxnSpPr>
        <p:spPr>
          <a:xfrm>
            <a:off x="7442886" y="2186124"/>
            <a:ext cx="1093311" cy="118693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497579" y="3614182"/>
            <a:ext cx="910282" cy="4118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530530" y="4085968"/>
            <a:ext cx="877331" cy="97618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870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Aggregate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What makes an aggregate query?</a:t>
            </a:r>
          </a:p>
          <a:p>
            <a:pPr lvl="1"/>
            <a:r>
              <a:rPr lang="en-US" sz="2400" dirty="0" smtClean="0"/>
              <a:t>Adding any part of an aggregate query: Function, GROUP BY or HAVING</a:t>
            </a:r>
          </a:p>
          <a:p>
            <a:r>
              <a:rPr lang="en-US" sz="2800" dirty="0" smtClean="0"/>
              <a:t>What goes in the GROUP BY?</a:t>
            </a:r>
          </a:p>
          <a:p>
            <a:pPr lvl="1"/>
            <a:r>
              <a:rPr lang="en-US" sz="2600" dirty="0" smtClean="0"/>
              <a:t>Any expression in the SELECT or ORDER BY that is not part of an aggregate expression</a:t>
            </a:r>
          </a:p>
          <a:p>
            <a:r>
              <a:rPr lang="en-US" sz="2800" dirty="0" smtClean="0"/>
              <a:t>What is the difference between WHERE and HAVING?</a:t>
            </a:r>
          </a:p>
          <a:p>
            <a:pPr lvl="1"/>
            <a:r>
              <a:rPr lang="en-US" sz="2600" dirty="0" smtClean="0"/>
              <a:t>WHERE filters the rows up front</a:t>
            </a:r>
          </a:p>
          <a:p>
            <a:pPr lvl="1"/>
            <a:r>
              <a:rPr lang="en-US" sz="2600" dirty="0" smtClean="0"/>
              <a:t>HAVING filters the groups</a:t>
            </a:r>
          </a:p>
          <a:p>
            <a:r>
              <a:rPr lang="en-US" sz="2800" dirty="0" smtClean="0"/>
              <a:t>How to have calculations at different grouping levels?</a:t>
            </a:r>
          </a:p>
          <a:p>
            <a:pPr lvl="1"/>
            <a:endParaRPr lang="en-US" sz="2600" dirty="0" smtClean="0"/>
          </a:p>
          <a:p>
            <a:endParaRPr lang="en-US" sz="2600" dirty="0" smtClean="0"/>
          </a:p>
          <a:p>
            <a:endParaRPr lang="en-US" sz="2800" dirty="0" smtClean="0"/>
          </a:p>
          <a:p>
            <a:endParaRPr lang="en-US" dirty="0"/>
          </a:p>
        </p:txBody>
      </p:sp>
      <p:sp>
        <p:nvSpPr>
          <p:cNvPr id="6" name="Smiley Face 5"/>
          <p:cNvSpPr/>
          <p:nvPr/>
        </p:nvSpPr>
        <p:spPr>
          <a:xfrm>
            <a:off x="11155680" y="5869094"/>
            <a:ext cx="716097" cy="62796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529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361</Words>
  <Application>Microsoft Office PowerPoint</Application>
  <PresentationFormat>Widescreen</PresentationFormat>
  <Paragraphs>250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Retrospect</vt:lpstr>
      <vt:lpstr>Aggregate Query Review</vt:lpstr>
      <vt:lpstr>Aggregate Queries</vt:lpstr>
      <vt:lpstr>PowerPoint Presentation</vt:lpstr>
      <vt:lpstr>PowerPoint Presentation</vt:lpstr>
      <vt:lpstr>PowerPoint Presentation</vt:lpstr>
      <vt:lpstr>Aggregate Queries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Aggregate Query Review</dc:title>
  <dc:creator>Kathi</dc:creator>
  <cp:lastModifiedBy>Kathi</cp:lastModifiedBy>
  <cp:revision>1</cp:revision>
  <dcterms:created xsi:type="dcterms:W3CDTF">2016-11-02T15:34:04Z</dcterms:created>
  <dcterms:modified xsi:type="dcterms:W3CDTF">2016-11-02T15:39:20Z</dcterms:modified>
</cp:coreProperties>
</file>